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60" r:id="rId5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46C639CB-E0AA-451D-B7BD-12938E1121FC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0" autoAdjust="0"/>
    <p:restoredTop sz="96374" autoAdjust="0"/>
  </p:normalViewPr>
  <p:slideViewPr>
    <p:cSldViewPr snapToGrid="0">
      <p:cViewPr varScale="1">
        <p:scale>
          <a:sx n="110" d="100"/>
          <a:sy n="110" d="100"/>
        </p:scale>
        <p:origin x="1416" y="102"/>
      </p:cViewPr>
      <p:guideLst/>
    </p:cSldViewPr>
  </p:slideViewPr>
  <p:outlineViewPr>
    <p:cViewPr>
      <p:scale>
        <a:sx n="33" d="100"/>
        <a:sy n="33" d="100"/>
      </p:scale>
      <p:origin x="0" y="-6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96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05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506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067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734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22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37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547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178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696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244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5A09E-87B3-4875-9FD1-C5682552F1CA}" type="datetimeFigureOut">
              <a:rPr lang="it-IT" smtClean="0"/>
              <a:t>20/05/2026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0AAD4-B724-440A-B9C2-E614F719A5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0970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CF73902-482B-4E55-9721-78FF456A11C5}"/>
              </a:ext>
            </a:extLst>
          </p:cNvPr>
          <p:cNvSpPr txBox="1"/>
          <p:nvPr/>
        </p:nvSpPr>
        <p:spPr>
          <a:xfrm>
            <a:off x="1154959" y="929189"/>
            <a:ext cx="2326360" cy="598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b="1" dirty="0">
                <a:solidFill>
                  <a:srgbClr val="FF0000"/>
                </a:solidFill>
              </a:rPr>
              <a:t>Anno 2026</a:t>
            </a:r>
          </a:p>
          <a:p>
            <a:pPr algn="ctr"/>
            <a:r>
              <a:rPr lang="it-IT" sz="1097" dirty="0"/>
              <a:t>01/06 – 15/07  </a:t>
            </a:r>
          </a:p>
          <a:p>
            <a:pPr algn="ctr"/>
            <a:r>
              <a:rPr lang="it-IT" sz="1097" b="1" dirty="0"/>
              <a:t>presentazione </a:t>
            </a:r>
            <a:r>
              <a:rPr lang="it-IT" sz="1097" b="1" dirty="0" smtClean="0"/>
              <a:t>istanze a DG ABAP</a:t>
            </a:r>
            <a:endParaRPr lang="it-IT" sz="1097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D67D235-29CD-4B64-98BE-F917B4960586}"/>
              </a:ext>
            </a:extLst>
          </p:cNvPr>
          <p:cNvSpPr txBox="1"/>
          <p:nvPr/>
        </p:nvSpPr>
        <p:spPr>
          <a:xfrm>
            <a:off x="725228" y="2024205"/>
            <a:ext cx="3185820" cy="598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/>
              <a:t>16/07 – 25/07</a:t>
            </a:r>
          </a:p>
          <a:p>
            <a:pPr algn="ctr"/>
            <a:r>
              <a:rPr lang="it-IT" sz="1097" dirty="0" smtClean="0"/>
              <a:t>DG ABAP trasmette le </a:t>
            </a:r>
            <a:r>
              <a:rPr lang="it-IT" sz="1097" dirty="0"/>
              <a:t>istanze </a:t>
            </a:r>
            <a:r>
              <a:rPr lang="it-IT" sz="1097" dirty="0" smtClean="0"/>
              <a:t>agli </a:t>
            </a:r>
            <a:r>
              <a:rPr lang="it-IT" sz="1097" dirty="0"/>
              <a:t>Uffici territoriali</a:t>
            </a:r>
          </a:p>
          <a:p>
            <a:pPr algn="ctr"/>
            <a:r>
              <a:rPr lang="it-IT" sz="1097" b="1" dirty="0"/>
              <a:t>inizio procedimento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475F2B4-05C4-4DE2-93EB-9958A6BFDB42}"/>
              </a:ext>
            </a:extLst>
          </p:cNvPr>
          <p:cNvSpPr txBox="1"/>
          <p:nvPr/>
        </p:nvSpPr>
        <p:spPr>
          <a:xfrm>
            <a:off x="836202" y="3158951"/>
            <a:ext cx="2963888" cy="4299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Gli  Uffici territoriali trasmettono alla </a:t>
            </a:r>
            <a:r>
              <a:rPr lang="it-IT" sz="1097" dirty="0"/>
              <a:t>DG ABAP</a:t>
            </a:r>
          </a:p>
          <a:p>
            <a:pPr algn="ctr"/>
            <a:r>
              <a:rPr lang="it-IT" sz="1097" b="1" dirty="0"/>
              <a:t>esito istruttoria (</a:t>
            </a:r>
            <a:r>
              <a:rPr lang="it-IT" sz="1097" b="1" dirty="0" err="1" smtClean="0"/>
              <a:t>max</a:t>
            </a:r>
            <a:r>
              <a:rPr lang="it-IT" sz="1097" b="1" dirty="0" smtClean="0"/>
              <a:t> entro </a:t>
            </a:r>
            <a:r>
              <a:rPr lang="it-IT" sz="1097" b="1" dirty="0"/>
              <a:t>45 gg) </a:t>
            </a:r>
            <a:endParaRPr lang="it-IT" sz="1097" dirty="0"/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C655B160-D231-4E32-BB8E-F27FDC34CDBB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 flipH="1">
            <a:off x="2318138" y="1528007"/>
            <a:ext cx="1" cy="4961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C0FC1C1-8757-437D-9892-2CAB9503660C}"/>
              </a:ext>
            </a:extLst>
          </p:cNvPr>
          <p:cNvSpPr txBox="1"/>
          <p:nvPr/>
        </p:nvSpPr>
        <p:spPr>
          <a:xfrm>
            <a:off x="1023823" y="4093116"/>
            <a:ext cx="2588630" cy="598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DG ABAP emette provvedimento di </a:t>
            </a:r>
            <a:r>
              <a:rPr lang="it-IT" sz="1097" dirty="0"/>
              <a:t>riconoscimento credito </a:t>
            </a:r>
            <a:r>
              <a:rPr lang="it-IT" sz="1097" dirty="0" smtClean="0"/>
              <a:t>d’imposta e lo invia all’Agenzia dell’entrate </a:t>
            </a:r>
            <a:endParaRPr lang="it-IT" sz="1097" dirty="0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5B0C27DE-EDFA-4B5F-9E47-0E9C4825FEE4}"/>
              </a:ext>
            </a:extLst>
          </p:cNvPr>
          <p:cNvSpPr txBox="1"/>
          <p:nvPr/>
        </p:nvSpPr>
        <p:spPr>
          <a:xfrm>
            <a:off x="485363" y="5186554"/>
            <a:ext cx="1765984" cy="4299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Uffici territoriali effettuano controlli </a:t>
            </a:r>
            <a:r>
              <a:rPr lang="it-IT" sz="1097" dirty="0"/>
              <a:t>a </a:t>
            </a:r>
            <a:r>
              <a:rPr lang="it-IT" sz="1097" dirty="0" smtClean="0"/>
              <a:t>campione</a:t>
            </a:r>
            <a:endParaRPr lang="it-IT" sz="1097" dirty="0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59999790-631A-4119-912D-427B5246FFD6}"/>
              </a:ext>
            </a:extLst>
          </p:cNvPr>
          <p:cNvSpPr txBox="1"/>
          <p:nvPr/>
        </p:nvSpPr>
        <p:spPr>
          <a:xfrm>
            <a:off x="2539610" y="5186554"/>
            <a:ext cx="1765984" cy="4299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Agenzia delle Entrate effettua controlli </a:t>
            </a:r>
            <a:r>
              <a:rPr lang="it-IT" sz="1097" dirty="0"/>
              <a:t>ordinari </a:t>
            </a:r>
          </a:p>
        </p:txBody>
      </p: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BDCDC9B0-6CAE-43FD-B22E-64F302B4EC05}"/>
              </a:ext>
            </a:extLst>
          </p:cNvPr>
          <p:cNvCxnSpPr>
            <a:cxnSpLocks/>
            <a:stCxn id="33" idx="2"/>
            <a:endCxn id="48" idx="0"/>
          </p:cNvCxnSpPr>
          <p:nvPr/>
        </p:nvCxnSpPr>
        <p:spPr>
          <a:xfrm>
            <a:off x="2318138" y="4691934"/>
            <a:ext cx="1104464" cy="4946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E7249398-235F-4968-8C56-0D850BAEF1BD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1414121" y="4691934"/>
            <a:ext cx="904017" cy="4946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CF73902-482B-4E55-9721-78FF456A11C5}"/>
              </a:ext>
            </a:extLst>
          </p:cNvPr>
          <p:cNvSpPr txBox="1"/>
          <p:nvPr/>
        </p:nvSpPr>
        <p:spPr>
          <a:xfrm>
            <a:off x="6359019" y="902032"/>
            <a:ext cx="2273433" cy="598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b="1" dirty="0">
                <a:solidFill>
                  <a:srgbClr val="FF0000"/>
                </a:solidFill>
              </a:rPr>
              <a:t>Anni 2027 e 2028</a:t>
            </a:r>
          </a:p>
          <a:p>
            <a:pPr algn="ctr"/>
            <a:r>
              <a:rPr lang="it-IT" sz="1097" dirty="0"/>
              <a:t>01/02 - 15/03 </a:t>
            </a:r>
          </a:p>
          <a:p>
            <a:pPr algn="ctr"/>
            <a:r>
              <a:rPr lang="it-IT" sz="1097" b="1" dirty="0"/>
              <a:t>p</a:t>
            </a:r>
            <a:r>
              <a:rPr lang="it-IT" sz="1097" b="1" dirty="0" smtClean="0"/>
              <a:t>resentazione istanze a DG ABAP</a:t>
            </a:r>
            <a:endParaRPr lang="it-IT" sz="1097" b="1" dirty="0"/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C655B160-D231-4E32-BB8E-F27FDC34CDBB}"/>
              </a:ext>
            </a:extLst>
          </p:cNvPr>
          <p:cNvCxnSpPr>
            <a:cxnSpLocks/>
          </p:cNvCxnSpPr>
          <p:nvPr/>
        </p:nvCxnSpPr>
        <p:spPr>
          <a:xfrm>
            <a:off x="2318143" y="2634633"/>
            <a:ext cx="3" cy="5027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655B160-D231-4E32-BB8E-F27FDC34CDBB}"/>
              </a:ext>
            </a:extLst>
          </p:cNvPr>
          <p:cNvCxnSpPr>
            <a:cxnSpLocks/>
          </p:cNvCxnSpPr>
          <p:nvPr/>
        </p:nvCxnSpPr>
        <p:spPr>
          <a:xfrm>
            <a:off x="2318138" y="3588941"/>
            <a:ext cx="3" cy="5027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D67D235-29CD-4B64-98BE-F917B4960586}"/>
              </a:ext>
            </a:extLst>
          </p:cNvPr>
          <p:cNvSpPr txBox="1"/>
          <p:nvPr/>
        </p:nvSpPr>
        <p:spPr>
          <a:xfrm>
            <a:off x="5902825" y="2002895"/>
            <a:ext cx="3185820" cy="598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16/03 </a:t>
            </a:r>
            <a:r>
              <a:rPr lang="it-IT" sz="1097" dirty="0"/>
              <a:t>– </a:t>
            </a:r>
            <a:r>
              <a:rPr lang="it-IT" sz="1097" dirty="0" smtClean="0"/>
              <a:t>25/03</a:t>
            </a:r>
            <a:endParaRPr lang="it-IT" sz="1097" dirty="0"/>
          </a:p>
          <a:p>
            <a:pPr algn="ctr"/>
            <a:r>
              <a:rPr lang="it-IT" sz="1097" dirty="0" smtClean="0"/>
              <a:t>DG ABAP trasmette le </a:t>
            </a:r>
            <a:r>
              <a:rPr lang="it-IT" sz="1097" dirty="0"/>
              <a:t>istanze </a:t>
            </a:r>
            <a:r>
              <a:rPr lang="it-IT" sz="1097" dirty="0" smtClean="0"/>
              <a:t>agli </a:t>
            </a:r>
            <a:r>
              <a:rPr lang="it-IT" sz="1097" dirty="0"/>
              <a:t>Uffici territoriali</a:t>
            </a:r>
          </a:p>
          <a:p>
            <a:pPr algn="ctr"/>
            <a:r>
              <a:rPr lang="it-IT" sz="1097" b="1" dirty="0"/>
              <a:t>inizio procedimento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2475F2B4-05C4-4DE2-93EB-9958A6BFDB42}"/>
              </a:ext>
            </a:extLst>
          </p:cNvPr>
          <p:cNvSpPr txBox="1"/>
          <p:nvPr/>
        </p:nvSpPr>
        <p:spPr>
          <a:xfrm>
            <a:off x="6013791" y="3143525"/>
            <a:ext cx="2963888" cy="4299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Gli Uffici territoriali trasmettono alla </a:t>
            </a:r>
            <a:r>
              <a:rPr lang="it-IT" sz="1097" dirty="0"/>
              <a:t>DG ABAP</a:t>
            </a:r>
          </a:p>
          <a:p>
            <a:pPr algn="ctr"/>
            <a:r>
              <a:rPr lang="it-IT" sz="1097" b="1" dirty="0"/>
              <a:t>esito istruttoria (</a:t>
            </a:r>
            <a:r>
              <a:rPr lang="it-IT" sz="1097" b="1" dirty="0" err="1"/>
              <a:t>max</a:t>
            </a:r>
            <a:r>
              <a:rPr lang="it-IT" sz="1097" b="1" dirty="0"/>
              <a:t> </a:t>
            </a:r>
            <a:r>
              <a:rPr lang="it-IT" sz="1097" b="1" dirty="0" smtClean="0"/>
              <a:t>entro 45 </a:t>
            </a:r>
            <a:r>
              <a:rPr lang="it-IT" sz="1097" b="1" dirty="0"/>
              <a:t>gg) </a:t>
            </a:r>
            <a:endParaRPr lang="it-IT" sz="1097" dirty="0"/>
          </a:p>
        </p:txBody>
      </p: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C655B160-D231-4E32-BB8E-F27FDC34CDBB}"/>
              </a:ext>
            </a:extLst>
          </p:cNvPr>
          <p:cNvCxnSpPr>
            <a:cxnSpLocks/>
          </p:cNvCxnSpPr>
          <p:nvPr/>
        </p:nvCxnSpPr>
        <p:spPr>
          <a:xfrm>
            <a:off x="7524652" y="2634633"/>
            <a:ext cx="3" cy="5027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C655B160-D231-4E32-BB8E-F27FDC34CDBB}"/>
              </a:ext>
            </a:extLst>
          </p:cNvPr>
          <p:cNvCxnSpPr>
            <a:cxnSpLocks/>
          </p:cNvCxnSpPr>
          <p:nvPr/>
        </p:nvCxnSpPr>
        <p:spPr>
          <a:xfrm>
            <a:off x="7523962" y="1480161"/>
            <a:ext cx="1" cy="4954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6C0FC1C1-8757-437D-9892-2CAB9503660C}"/>
              </a:ext>
            </a:extLst>
          </p:cNvPr>
          <p:cNvSpPr txBox="1"/>
          <p:nvPr/>
        </p:nvSpPr>
        <p:spPr>
          <a:xfrm>
            <a:off x="6229646" y="4146382"/>
            <a:ext cx="2588630" cy="598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DG ABAP emette provvedimento di </a:t>
            </a:r>
            <a:r>
              <a:rPr lang="it-IT" sz="1097" dirty="0"/>
              <a:t>riconoscimento credito </a:t>
            </a:r>
            <a:r>
              <a:rPr lang="it-IT" sz="1097" dirty="0" smtClean="0"/>
              <a:t>d’imposta e lo invia all’Agenzia dell’entrate </a:t>
            </a:r>
            <a:endParaRPr lang="it-IT" sz="1097" dirty="0"/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5B0C27DE-EDFA-4B5F-9E47-0E9C4825FEE4}"/>
              </a:ext>
            </a:extLst>
          </p:cNvPr>
          <p:cNvSpPr txBox="1"/>
          <p:nvPr/>
        </p:nvSpPr>
        <p:spPr>
          <a:xfrm>
            <a:off x="5729752" y="5218063"/>
            <a:ext cx="1765984" cy="4299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Uffici territoriali effettuano controlli </a:t>
            </a:r>
            <a:r>
              <a:rPr lang="it-IT" sz="1097" dirty="0"/>
              <a:t>a </a:t>
            </a:r>
            <a:r>
              <a:rPr lang="it-IT" sz="1097" dirty="0" smtClean="0"/>
              <a:t>campione</a:t>
            </a:r>
            <a:endParaRPr lang="it-IT" sz="1097" dirty="0"/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59999790-631A-4119-912D-427B5246FFD6}"/>
              </a:ext>
            </a:extLst>
          </p:cNvPr>
          <p:cNvSpPr txBox="1"/>
          <p:nvPr/>
        </p:nvSpPr>
        <p:spPr>
          <a:xfrm>
            <a:off x="7783999" y="5218063"/>
            <a:ext cx="1765984" cy="4299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97" dirty="0" smtClean="0"/>
              <a:t>Agenzia delle Entrate effettua controlli </a:t>
            </a:r>
            <a:r>
              <a:rPr lang="it-IT" sz="1097" dirty="0"/>
              <a:t>ordinari </a:t>
            </a:r>
          </a:p>
        </p:txBody>
      </p: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BDCDC9B0-6CAE-43FD-B22E-64F302B4EC05}"/>
              </a:ext>
            </a:extLst>
          </p:cNvPr>
          <p:cNvCxnSpPr>
            <a:cxnSpLocks/>
            <a:stCxn id="44" idx="2"/>
            <a:endCxn id="58" idx="0"/>
          </p:cNvCxnSpPr>
          <p:nvPr/>
        </p:nvCxnSpPr>
        <p:spPr>
          <a:xfrm>
            <a:off x="7523961" y="4745200"/>
            <a:ext cx="1143030" cy="4728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E7249398-235F-4968-8C56-0D850BAEF1BD}"/>
              </a:ext>
            </a:extLst>
          </p:cNvPr>
          <p:cNvCxnSpPr>
            <a:cxnSpLocks/>
            <a:stCxn id="44" idx="2"/>
            <a:endCxn id="57" idx="0"/>
          </p:cNvCxnSpPr>
          <p:nvPr/>
        </p:nvCxnSpPr>
        <p:spPr>
          <a:xfrm flipH="1">
            <a:off x="6612744" y="4745200"/>
            <a:ext cx="911217" cy="4728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>
            <a:extLst>
              <a:ext uri="{FF2B5EF4-FFF2-40B4-BE49-F238E27FC236}">
                <a16:creationId xmlns:a16="http://schemas.microsoft.com/office/drawing/2014/main" id="{C655B160-D231-4E32-BB8E-F27FDC34CDBB}"/>
              </a:ext>
            </a:extLst>
          </p:cNvPr>
          <p:cNvCxnSpPr>
            <a:cxnSpLocks/>
          </p:cNvCxnSpPr>
          <p:nvPr/>
        </p:nvCxnSpPr>
        <p:spPr>
          <a:xfrm>
            <a:off x="7523961" y="3608593"/>
            <a:ext cx="3" cy="5027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02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774b441-ea24-43d5-bbb9-cbf1257b3e9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49CAEED6B0BD742A31171D563120E54" ma:contentTypeVersion="17" ma:contentTypeDescription="Creare un nuovo documento." ma:contentTypeScope="" ma:versionID="e5a3eb1d7bb895791429fbef8a762b5a">
  <xsd:schema xmlns:xsd="http://www.w3.org/2001/XMLSchema" xmlns:xs="http://www.w3.org/2001/XMLSchema" xmlns:p="http://schemas.microsoft.com/office/2006/metadata/properties" xmlns:ns3="d774b441-ea24-43d5-bbb9-cbf1257b3e99" xmlns:ns4="9fa7daa7-c664-4b94-b03f-99f134806fe4" targetNamespace="http://schemas.microsoft.com/office/2006/metadata/properties" ma:root="true" ma:fieldsID="3a8e92fb1cd9c42c4809c84e233b05fc" ns3:_="" ns4:_="">
    <xsd:import namespace="d774b441-ea24-43d5-bbb9-cbf1257b3e99"/>
    <xsd:import namespace="9fa7daa7-c664-4b94-b03f-99f134806fe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74b441-ea24-43d5-bbb9-cbf1257b3e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7daa7-c664-4b94-b03f-99f134806fe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E39232-C81F-435A-BB24-17192EED0188}">
  <ds:schemaRefs>
    <ds:schemaRef ds:uri="http://schemas.microsoft.com/office/infopath/2007/PartnerControls"/>
    <ds:schemaRef ds:uri="http://schemas.microsoft.com/office/2006/metadata/properties"/>
    <ds:schemaRef ds:uri="http://purl.org/dc/elements/1.1/"/>
    <ds:schemaRef ds:uri="d774b441-ea24-43d5-bbb9-cbf1257b3e99"/>
    <ds:schemaRef ds:uri="http://www.w3.org/XML/1998/namespace"/>
    <ds:schemaRef ds:uri="9fa7daa7-c664-4b94-b03f-99f134806fe4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4CF1F65-50B3-4846-A08F-5859265455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102DBF-61C9-4D0C-8CE8-0443142E8E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74b441-ea24-43d5-bbb9-cbf1257b3e99"/>
    <ds:schemaRef ds:uri="9fa7daa7-c664-4b94-b03f-99f134806f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128</Words>
  <Application>Microsoft Office PowerPoint</Application>
  <PresentationFormat>A4 (21x29,7 cm)</PresentationFormat>
  <Paragraphs>22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DECRETO INTERMINISTERIALE N. 346 DEL 08.10.2021  Ministero della Cultura (MIC)  e  Ministero dell’Economia e delle Finanze (MEF)</dc:title>
  <dc:creator>Pellegrino Sabrina</dc:creator>
  <cp:lastModifiedBy>D'AMICO STEFANO</cp:lastModifiedBy>
  <cp:revision>21</cp:revision>
  <cp:lastPrinted>2021-11-29T16:13:52Z</cp:lastPrinted>
  <dcterms:created xsi:type="dcterms:W3CDTF">2021-11-29T13:59:11Z</dcterms:created>
  <dcterms:modified xsi:type="dcterms:W3CDTF">2026-05-20T16:17:20Z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0x010100249CAEED6B0BD742A31171D563120E54</vt:lpwstr>
  </property>
</Properties>
</file>